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9" r:id="rId4"/>
    <p:sldId id="271" r:id="rId5"/>
    <p:sldId id="272" r:id="rId6"/>
    <p:sldId id="273" r:id="rId7"/>
    <p:sldId id="268" r:id="rId8"/>
    <p:sldId id="276" r:id="rId9"/>
    <p:sldId id="277" r:id="rId10"/>
    <p:sldId id="267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3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5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48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47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4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7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9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5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7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0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E21DF-DF42-48CA-AD37-CB76A4B78FA2}" type="datetimeFigureOut">
              <a:rPr lang="en-GB" smtClean="0"/>
              <a:t>06/10/2014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5D91-A199-4C42-8486-A20155839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6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lassicalwisdom.com/wp-content/uploads/2013/02/Laocoon_Pio-Clementino_Inv1059-1064-1067.jpg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assicalwisdom.com/high-classical-greek-art/aphrodite_altemps_inv8619/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classicalwisdom.com/hellenistic-greek-art/nike_of_samothrake_louvre_ma2369_n4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440120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Test Time.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When told to, turn over your sheet and begin. 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You will have 25 minutes to do the test, so manage your time!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1843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752" y="260648"/>
            <a:ext cx="8581728" cy="563231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</a:t>
            </a:r>
            <a:r>
              <a:rPr lang="en-US" sz="2400" dirty="0" smtClean="0"/>
              <a:t>through the Themes of Hart 2. Some of these you will already be fairly familiar with. </a:t>
            </a:r>
          </a:p>
          <a:p>
            <a:endParaRPr lang="en-US" sz="2400" dirty="0"/>
          </a:p>
          <a:p>
            <a:r>
              <a:rPr lang="en-US" sz="2400" dirty="0" smtClean="0"/>
              <a:t>These will form the basis of your teaching across all of your art history lessons  from next lesson. </a:t>
            </a:r>
          </a:p>
          <a:p>
            <a:endParaRPr lang="en-US" sz="2400" dirty="0"/>
          </a:p>
          <a:p>
            <a:r>
              <a:rPr lang="en-US" sz="2400" dirty="0" smtClean="0"/>
              <a:t>As we look through the following images, ask yourselves which themes might be explored, what questions asked, and whether you can answer, or guess at, anything relevant to each theme. </a:t>
            </a:r>
          </a:p>
          <a:p>
            <a:endParaRPr lang="en-US" sz="2400" dirty="0"/>
          </a:p>
          <a:p>
            <a:r>
              <a:rPr lang="en-US" sz="2400" dirty="0" smtClean="0"/>
              <a:t>This is a discussion based lesson, so this will only be as useful and interesting as you guys make it…</a:t>
            </a:r>
          </a:p>
          <a:p>
            <a:endParaRPr lang="en-US" sz="2400" dirty="0"/>
          </a:p>
          <a:p>
            <a:r>
              <a:rPr lang="en-US" sz="2400" dirty="0" smtClean="0"/>
              <a:t>Make notes of the works of art and any interesting or useful class observations as we go along.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0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connection.s3.amazonaws.com/842/flashcards/193842/jpg/bather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4" y="1412776"/>
            <a:ext cx="42862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NYk4y_MlLsw/Tny0RP5gklI/AAAAAAAAFcc/9Rl5udWoiJ8/s1600/1886+Woman+in+the+B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319019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37193" y="4822727"/>
            <a:ext cx="4344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/>
              <a:t>Woman in the </a:t>
            </a:r>
            <a:r>
              <a:rPr lang="en-GB" sz="2000" i="1" dirty="0" smtClean="0"/>
              <a:t>Bath</a:t>
            </a:r>
            <a:r>
              <a:rPr lang="en-GB" sz="2000" dirty="0" smtClean="0"/>
              <a:t>, Edgar Degas, 1886,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234049" y="47775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 </a:t>
            </a:r>
            <a:r>
              <a:rPr lang="fr-FR" sz="2000" i="1" dirty="0" smtClean="0"/>
              <a:t>The </a:t>
            </a:r>
            <a:r>
              <a:rPr lang="fr-FR" sz="2000" i="1" dirty="0" err="1" smtClean="0"/>
              <a:t>Bathers</a:t>
            </a:r>
            <a:r>
              <a:rPr lang="fr-FR" sz="2000" dirty="0" smtClean="0"/>
              <a:t>, Jean-Honore Fragonard, c.1765, </a:t>
            </a:r>
            <a:r>
              <a:rPr lang="fr-FR" sz="2000" dirty="0" err="1" smtClean="0"/>
              <a:t>oil</a:t>
            </a:r>
            <a:r>
              <a:rPr lang="fr-FR" sz="2000" dirty="0" smtClean="0"/>
              <a:t> on </a:t>
            </a:r>
            <a:r>
              <a:rPr lang="fr-FR" sz="2000" dirty="0" err="1" smtClean="0"/>
              <a:t>canvas</a:t>
            </a:r>
            <a:r>
              <a:rPr lang="fr-FR" sz="2000" dirty="0" smtClean="0"/>
              <a:t>, 80 x 64 cm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49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easefiremagazine.co.uk/wp-content/uploads/Baudrillard-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5" y="1916832"/>
            <a:ext cx="4496401" cy="30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enetianred.files.wordpress.com/2009/07/delacroix-liberty-leading-the-people-1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745546" cy="30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0337" y="4930826"/>
            <a:ext cx="4282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Liberty Leading the </a:t>
            </a:r>
            <a:r>
              <a:rPr lang="en-GB" sz="2000" i="1" dirty="0" smtClean="0"/>
              <a:t>People, </a:t>
            </a:r>
            <a:r>
              <a:rPr lang="en-GB" sz="2000" dirty="0" err="1" smtClean="0"/>
              <a:t>Eugène</a:t>
            </a:r>
            <a:r>
              <a:rPr lang="en-GB" sz="2000" dirty="0" smtClean="0"/>
              <a:t> Delacroix, 1830, Oil </a:t>
            </a:r>
            <a:r>
              <a:rPr lang="en-GB" sz="2000" dirty="0"/>
              <a:t>on </a:t>
            </a:r>
            <a:r>
              <a:rPr lang="en-GB" sz="2000" dirty="0" smtClean="0"/>
              <a:t>canvas, 260 </a:t>
            </a:r>
            <a:r>
              <a:rPr lang="en-GB" sz="2000" dirty="0"/>
              <a:t>cm × 325 cm </a:t>
            </a:r>
            <a:r>
              <a:rPr lang="en-GB" sz="2000" dirty="0" smtClean="0"/>
              <a:t>, 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184175" y="49308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Bruno </a:t>
            </a:r>
            <a:r>
              <a:rPr lang="en-US" sz="2000" dirty="0" err="1"/>
              <a:t>Barbey</a:t>
            </a:r>
            <a:r>
              <a:rPr lang="en-US" sz="2000" dirty="0"/>
              <a:t>, Paris. May 6, 1968, ca. 1968</a:t>
            </a:r>
          </a:p>
          <a:p>
            <a:r>
              <a:rPr lang="en-US" sz="2000" dirty="0"/>
              <a:t>Vintage gelatin silver print, 11 x 14 in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730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Gustave Caillebotte - Paris Street; Rainy Day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5" y="342180"/>
            <a:ext cx="4597233" cy="34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aulbaerman.net/wp-content/uploads/2011/06/CarceriV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98" y="1124744"/>
            <a:ext cx="3981298" cy="53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94" y="3824932"/>
            <a:ext cx="4597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/>
              <a:t>Paris Street; Rainy Day</a:t>
            </a:r>
            <a:r>
              <a:rPr lang="en-GB" sz="2000" dirty="0" smtClean="0"/>
              <a:t>, Gustave </a:t>
            </a:r>
            <a:r>
              <a:rPr lang="en-GB" sz="2000" dirty="0" err="1" smtClean="0"/>
              <a:t>Caillebotte</a:t>
            </a:r>
            <a:r>
              <a:rPr lang="en-GB" sz="2000" dirty="0" smtClean="0"/>
              <a:t>, 1877, 212.2 × 276.2 centimetres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78117" y="5183475"/>
            <a:ext cx="4499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Untitled etching (called "</a:t>
            </a:r>
            <a:r>
              <a:rPr lang="en-US" sz="2000" i="1" dirty="0"/>
              <a:t>The Drawbridge</a:t>
            </a:r>
            <a:r>
              <a:rPr lang="en-US" sz="2000" dirty="0"/>
              <a:t>"), plate VII (of 16</a:t>
            </a:r>
            <a:r>
              <a:rPr lang="en-US" sz="2000" dirty="0" smtClean="0"/>
              <a:t>), from </a:t>
            </a:r>
            <a:r>
              <a:rPr lang="en-US" sz="2000" dirty="0"/>
              <a:t>the series </a:t>
            </a:r>
            <a:r>
              <a:rPr lang="en-US" sz="2000" i="1" dirty="0"/>
              <a:t>The Imaginary Prisons </a:t>
            </a:r>
            <a:r>
              <a:rPr lang="en-US" sz="2000" dirty="0"/>
              <a:t>(Le </a:t>
            </a:r>
            <a:r>
              <a:rPr lang="en-US" sz="2000" dirty="0" err="1"/>
              <a:t>Carceri</a:t>
            </a:r>
            <a:r>
              <a:rPr lang="en-US" sz="2000" dirty="0"/>
              <a:t> </a:t>
            </a:r>
            <a:r>
              <a:rPr lang="en-US" sz="2000" dirty="0" err="1"/>
              <a:t>d'Invenzione</a:t>
            </a:r>
            <a:r>
              <a:rPr lang="en-US" sz="2000" dirty="0"/>
              <a:t>), Giovanni Battista </a:t>
            </a:r>
            <a:r>
              <a:rPr lang="en-US" sz="2000" dirty="0" smtClean="0"/>
              <a:t>Piranesi, 1761 </a:t>
            </a:r>
            <a:r>
              <a:rPr lang="en-US" sz="2000" dirty="0"/>
              <a:t>edition (reworked from 1745).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365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aculty.rpcs.org/pittengerj/images/napoleon-thr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faculty.rpcs.org/pittengerj/images/napoleon-thron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faculty.rpcs.org/pittengerj/images/napoleon-thron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738"/>
            <a:ext cx="3399929" cy="545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http://www.eonline.com/eol_images/Entire_Site/2013011/reg_634.katemiddleton.painting.jlc.111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54" y="312738"/>
            <a:ext cx="3780117" cy="545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5575" y="5842337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Napoleon I on his Imperial Throne</a:t>
            </a:r>
            <a:r>
              <a:rPr lang="en-US" sz="2000" dirty="0" smtClean="0"/>
              <a:t>, </a:t>
            </a:r>
            <a:r>
              <a:rPr lang="en-GB" sz="2000" dirty="0" smtClean="0"/>
              <a:t>Jean </a:t>
            </a:r>
            <a:r>
              <a:rPr lang="en-GB" sz="2000" dirty="0" err="1" smtClean="0"/>
              <a:t>Auguste</a:t>
            </a:r>
            <a:r>
              <a:rPr lang="en-GB" sz="2000" dirty="0" smtClean="0"/>
              <a:t> Dominique Ingres, 1806, oil on canvas, 259 cm × 162 cm (102 in × 64 in)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716016" y="5805264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Portrait of Catherine, Duchess of Cambridge, </a:t>
            </a:r>
            <a:r>
              <a:rPr lang="en-US" sz="2000" dirty="0" smtClean="0"/>
              <a:t>Paul </a:t>
            </a:r>
            <a:r>
              <a:rPr lang="en-US" sz="2000" dirty="0" err="1" smtClean="0"/>
              <a:t>Emsley</a:t>
            </a:r>
            <a:r>
              <a:rPr lang="en-US" sz="2000" dirty="0" smtClean="0"/>
              <a:t>, Oil </a:t>
            </a:r>
            <a:r>
              <a:rPr lang="en-US" sz="2000" dirty="0"/>
              <a:t>on canvas, </a:t>
            </a:r>
            <a:r>
              <a:rPr lang="en-US" sz="2000" dirty="0" smtClean="0"/>
              <a:t>2012, 115.2 </a:t>
            </a:r>
            <a:r>
              <a:rPr lang="en-US" sz="2000" dirty="0"/>
              <a:t>x </a:t>
            </a:r>
            <a:r>
              <a:rPr lang="en-US" sz="2000" dirty="0" smtClean="0"/>
              <a:t>96.5 cm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016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famouswonders.com/wp-content/uploads/2009/03/terracotta-warri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33" y="116632"/>
            <a:ext cx="5040560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gallerydriver.com/Art/JasonDeCairesTaylor_SilentEvolut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33" y="3356992"/>
            <a:ext cx="5040560" cy="33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91105" y="4221088"/>
            <a:ext cx="21733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The Silent </a:t>
            </a:r>
            <a:r>
              <a:rPr lang="en-GB" sz="2000" i="1" dirty="0" smtClean="0"/>
              <a:t>Evolution</a:t>
            </a:r>
            <a:r>
              <a:rPr lang="en-GB" sz="2000" dirty="0" smtClean="0"/>
              <a:t>,  Jason de </a:t>
            </a:r>
            <a:r>
              <a:rPr lang="en-GB" sz="2000" dirty="0" err="1" smtClean="0"/>
              <a:t>Caires</a:t>
            </a:r>
            <a:r>
              <a:rPr lang="en-GB" sz="2000" dirty="0" smtClean="0"/>
              <a:t> Taylor, Concrete , Life-size, 8m deep. </a:t>
            </a:r>
            <a:endParaRPr lang="en-GB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6791105" y="836712"/>
            <a:ext cx="21733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/>
              <a:t>The Terracotta Warriors</a:t>
            </a:r>
            <a:r>
              <a:rPr lang="en-GB" sz="2000" dirty="0" smtClean="0"/>
              <a:t>, Terracotta , Life-size. 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2275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hitecubediaries.files.wordpress.com/2013/01/remps_curiosity_cabin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71076"/>
            <a:ext cx="4248472" cy="31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ia.treehugger.com/assets/images/2011/10/spiral-jetty-land-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71076"/>
            <a:ext cx="4779675" cy="31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5301208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A Cabinet of Curiosity</a:t>
            </a:r>
            <a:r>
              <a:rPr lang="en-US" sz="2000" dirty="0" smtClean="0"/>
              <a:t>, Domenico </a:t>
            </a:r>
            <a:r>
              <a:rPr lang="en-US" sz="2000" dirty="0" err="1" smtClean="0"/>
              <a:t>Remps</a:t>
            </a:r>
            <a:r>
              <a:rPr lang="en-US" sz="2000" dirty="0" smtClean="0"/>
              <a:t>, 1690s, </a:t>
            </a:r>
            <a:r>
              <a:rPr lang="en-US" sz="2000" dirty="0"/>
              <a:t>oil on </a:t>
            </a:r>
            <a:r>
              <a:rPr lang="en-US" sz="2000" dirty="0" smtClean="0"/>
              <a:t>canvas.</a:t>
            </a:r>
            <a:r>
              <a:rPr lang="en-US" sz="2000" b="1" dirty="0"/>
              <a:t> </a:t>
            </a:r>
            <a:r>
              <a:rPr lang="en-US" sz="2000" dirty="0" smtClean="0"/>
              <a:t>99 </a:t>
            </a:r>
            <a:r>
              <a:rPr lang="en-US" sz="2000" dirty="0"/>
              <a:t>cm (39 </a:t>
            </a:r>
            <a:r>
              <a:rPr lang="en-US" sz="2000" dirty="0" smtClean="0"/>
              <a:t>in) x 137 </a:t>
            </a:r>
            <a:r>
              <a:rPr lang="en-US" sz="2000" dirty="0"/>
              <a:t>cm (53.9 in)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4575194" y="527391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Spiral Jetty, Robert Smithson, 1970,  Mud/Precipitated </a:t>
            </a:r>
            <a:r>
              <a:rPr lang="en-US" sz="2000" dirty="0"/>
              <a:t>salt </a:t>
            </a:r>
            <a:r>
              <a:rPr lang="en-US" sz="2000" dirty="0" smtClean="0"/>
              <a:t>crystals/Rocks/Water</a:t>
            </a:r>
            <a:endParaRPr lang="en-US" sz="2000" dirty="0"/>
          </a:p>
          <a:p>
            <a:r>
              <a:rPr lang="en-US" sz="2000" dirty="0" smtClean="0"/>
              <a:t>4.572 </a:t>
            </a:r>
            <a:r>
              <a:rPr lang="en-US" sz="2000" dirty="0"/>
              <a:t>m × 457.2 m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660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9/96/Flea_Micrographia_Hoo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6" y="188640"/>
            <a:ext cx="4104456" cy="32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rawingsofleonardo.org/images/shoulderandnec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1" y="188640"/>
            <a:ext cx="4296101" cy="63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876" y="341559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Drawing of a Flea, from </a:t>
            </a:r>
            <a:r>
              <a:rPr lang="en-US" sz="2000" i="1" dirty="0" err="1" smtClean="0"/>
              <a:t>Micrographia</a:t>
            </a:r>
            <a:r>
              <a:rPr lang="en-US" sz="2000" i="1" dirty="0" smtClean="0"/>
              <a:t>, </a:t>
            </a:r>
            <a:r>
              <a:rPr lang="en-US" sz="2000" dirty="0"/>
              <a:t>Robert Hooke, 1665</a:t>
            </a:r>
            <a:endParaRPr lang="en-GB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116726" y="4941168"/>
            <a:ext cx="42487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Recto: The superficial anatomy of the shoulder and neck. Verso: The muscles of the shoulder, Leonardo da Vinci, </a:t>
            </a:r>
            <a:r>
              <a:rPr lang="en-US" sz="2000" dirty="0" smtClean="0"/>
              <a:t>1510-11, </a:t>
            </a:r>
            <a:r>
              <a:rPr lang="en-US" sz="2000" dirty="0"/>
              <a:t>Pen and ink with wash, over black chalk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473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lassconnection.s3.amazonaws.com/769/flashcards/1113769/jpg/dada_berlin_061332719765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293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etmuseum.org/toah/images/h2/h2_12.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1230"/>
            <a:ext cx="398434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5879013"/>
            <a:ext cx="41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Mechanical Head (The Spirit of Our Time), Raoul </a:t>
            </a:r>
            <a:r>
              <a:rPr lang="en-US" i="1" dirty="0" err="1" smtClean="0"/>
              <a:t>Hausmann</a:t>
            </a:r>
            <a:r>
              <a:rPr lang="en-US" i="1" dirty="0" smtClean="0"/>
              <a:t>, </a:t>
            </a:r>
            <a:r>
              <a:rPr lang="en-US" dirty="0" smtClean="0"/>
              <a:t>assemblage, </a:t>
            </a:r>
            <a:r>
              <a:rPr lang="en-US" dirty="0"/>
              <a:t>circa 1920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556804" y="5848235"/>
            <a:ext cx="2590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dirty="0"/>
              <a:t>Portrait bust of a man, </a:t>
            </a:r>
            <a:endParaRPr lang="en-GB" sz="2000" dirty="0" smtClean="0"/>
          </a:p>
          <a:p>
            <a:pPr fontAlgn="base"/>
            <a:r>
              <a:rPr lang="en-GB" sz="2000" dirty="0"/>
              <a:t>m</a:t>
            </a:r>
            <a:r>
              <a:rPr lang="en-GB" sz="2000" dirty="0" smtClean="0"/>
              <a:t>arble, 1st </a:t>
            </a:r>
            <a:r>
              <a:rPr lang="en-GB" sz="2000" dirty="0"/>
              <a:t>century </a:t>
            </a:r>
            <a:r>
              <a:rPr lang="en-GB" sz="2000" dirty="0" smtClean="0"/>
              <a:t>BC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35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s5.wikipaintings.org/images/raphael/school-of-athens-detail-from-right-hand-side-showing-diogenes-on-the-steps-and-euclid-1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68" y="2780928"/>
            <a:ext cx="6102233" cy="40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erminartors.com/files/artworks/2/2/7/2279/Gentile_da_Fabriano-Adoration_of_the_Magi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8" y="0"/>
            <a:ext cx="4722984" cy="37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757153"/>
            <a:ext cx="3851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Adoration of the Magi, Gentile da </a:t>
            </a:r>
            <a:r>
              <a:rPr lang="en-GB" sz="2000" dirty="0" err="1" smtClean="0"/>
              <a:t>Fabriano</a:t>
            </a:r>
            <a:r>
              <a:rPr lang="en-GB" sz="2000" dirty="0" smtClean="0"/>
              <a:t>, 1423, Tempera on panel, 203 cm × 282 cm (80 in × 111 in)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2008" y="4815642"/>
            <a:ext cx="28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School of Athens</a:t>
            </a:r>
            <a:r>
              <a:rPr lang="en-US" sz="2000" dirty="0" smtClean="0"/>
              <a:t>, Raphael,  1509, 5 x 7.7m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49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440120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Time’s up.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Pass the paper to the person next to you. We’ll go through the answers and mark them, then I will take all papers in to look at them myself…so no being nice to your </a:t>
            </a:r>
            <a:r>
              <a:rPr lang="en-US" sz="4000" dirty="0" err="1" smtClean="0"/>
              <a:t>neighbour</a:t>
            </a:r>
            <a:r>
              <a:rPr lang="en-US" sz="4000" dirty="0" smtClean="0"/>
              <a:t>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03235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indsaypollock.com/wp929/wp-content/uploads/2010/08/6Kruger_Untitled2-490x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9" y="327084"/>
            <a:ext cx="3833495" cy="50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rt-for-a-change.com/blog/images/april07/feminist_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19" y="1520085"/>
            <a:ext cx="4629506" cy="266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6619" y="5578976"/>
            <a:ext cx="4646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José Gómez </a:t>
            </a:r>
            <a:r>
              <a:rPr lang="en-GB" sz="2000" dirty="0" err="1" smtClean="0"/>
              <a:t>Fresquet</a:t>
            </a:r>
            <a:r>
              <a:rPr lang="en-GB" sz="2000" dirty="0" smtClean="0"/>
              <a:t> (</a:t>
            </a:r>
            <a:r>
              <a:rPr lang="en-GB" sz="2000" dirty="0" err="1" smtClean="0"/>
              <a:t>Frémez</a:t>
            </a:r>
            <a:r>
              <a:rPr lang="en-GB" sz="2000" dirty="0" smtClean="0"/>
              <a:t>), circa 1970. Silkscreen on paper 18 3/8 x 24 1/8 inches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162163" y="557897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Your </a:t>
            </a:r>
            <a:r>
              <a:rPr lang="en-US" i="1" dirty="0"/>
              <a:t>gaze hits the side of my </a:t>
            </a:r>
            <a:r>
              <a:rPr lang="en-US" i="1" dirty="0" smtClean="0"/>
              <a:t>face</a:t>
            </a:r>
            <a:r>
              <a:rPr lang="en-US" dirty="0" smtClean="0"/>
              <a:t>, </a:t>
            </a:r>
            <a:r>
              <a:rPr lang="en-US" dirty="0"/>
              <a:t>Photograph with  </a:t>
            </a:r>
            <a:r>
              <a:rPr lang="en-US" dirty="0" err="1"/>
              <a:t>Futura</a:t>
            </a:r>
            <a:r>
              <a:rPr lang="en-US" dirty="0"/>
              <a:t> Bold typeface against </a:t>
            </a:r>
            <a:r>
              <a:rPr lang="en-US" dirty="0" smtClean="0"/>
              <a:t>black and white text bars, Barbara Kruger, 1981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4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upload.wikimedia.org/wikipedia/commons/a/aa/Death_of_Marat_by_Dav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80842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en.academic.ru/pictures/enwiki/70/Fra_Angelico_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64704"/>
            <a:ext cx="465322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6055" y="5385610"/>
            <a:ext cx="3808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The Death of Marat</a:t>
            </a:r>
            <a:r>
              <a:rPr lang="en-US" sz="2000" dirty="0" smtClean="0"/>
              <a:t>, Jacques-Louis David, 1793, oil on canvas, 165 cm × 128 cm (65 in × 50 in)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251520" y="5373216"/>
            <a:ext cx="436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Deposition of </a:t>
            </a:r>
            <a:r>
              <a:rPr lang="en-GB" sz="2000" dirty="0" smtClean="0"/>
              <a:t>Christ, </a:t>
            </a:r>
            <a:r>
              <a:rPr lang="en-GB" sz="2000" dirty="0"/>
              <a:t>Fra Angelico, c. 1432-4, Tempera on </a:t>
            </a:r>
            <a:r>
              <a:rPr lang="en-GB" sz="2000" dirty="0" smtClean="0"/>
              <a:t>panel, 176 </a:t>
            </a:r>
            <a:r>
              <a:rPr lang="en-GB" sz="2000" dirty="0"/>
              <a:t>cm × 185 cm  </a:t>
            </a:r>
          </a:p>
        </p:txBody>
      </p:sp>
    </p:spTree>
    <p:extLst>
      <p:ext uri="{BB962C8B-B14F-4D97-AF65-F5344CB8AC3E}">
        <p14:creationId xmlns:p14="http://schemas.microsoft.com/office/powerpoint/2010/main" val="25611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lassics.unc.edu/courses/clar244/TeneaK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5" y="227420"/>
            <a:ext cx="1639933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ronze armorer working on a helm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5" y="228600"/>
            <a:ext cx="2021334" cy="25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13" y="227420"/>
            <a:ext cx="972872" cy="250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upload.wikimedia.org/wikipedia/commons/thumb/2/27/Netuno16b.jpg/220px-Netuno16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13" y="227420"/>
            <a:ext cx="1794192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hrodite of Knidos - example of High Classical Greek Art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24" y="228600"/>
            <a:ext cx="1018702" cy="250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aocoon and his two soon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48029"/>
            <a:ext cx="2383846" cy="244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Winged Victory of Samothrace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3" y="3548029"/>
            <a:ext cx="1530838" cy="244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metmuseum.org/toah/images/h2/h2_12.233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36" y="3545719"/>
            <a:ext cx="2590800" cy="244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upload.wikimedia.org/wikipedia/commons/e/eb/Statue-Augustus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89" y="3548029"/>
            <a:ext cx="1518812" cy="24454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32036" y="2742019"/>
            <a:ext cx="2021334" cy="73866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 smtClean="0"/>
              <a:t>Helmet-maker </a:t>
            </a:r>
            <a:r>
              <a:rPr lang="en-US" sz="1400" dirty="0" smtClean="0"/>
              <a:t>c. 700 BC. Bronze, Dark Ages/Geometric Period.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2353155" y="2742019"/>
            <a:ext cx="1639933" cy="73866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Kouros</a:t>
            </a:r>
            <a:r>
              <a:rPr lang="en-US" sz="1400" dirty="0"/>
              <a:t> from </a:t>
            </a:r>
            <a:r>
              <a:rPr lang="en-US" sz="1400" dirty="0" err="1" smtClean="0"/>
              <a:t>Tenea</a:t>
            </a:r>
            <a:r>
              <a:rPr lang="en-US" sz="1400" dirty="0" smtClean="0"/>
              <a:t> c. 570 BC, Marble, Archaic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4056124" y="2749922"/>
            <a:ext cx="1499443" cy="73866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Kritios</a:t>
            </a:r>
            <a:r>
              <a:rPr lang="en-US" sz="1400" i="1" dirty="0"/>
              <a:t> Boy</a:t>
            </a:r>
            <a:r>
              <a:rPr lang="en-US" sz="1400" dirty="0"/>
              <a:t> </a:t>
            </a:r>
            <a:r>
              <a:rPr lang="en-US" sz="1400" dirty="0" smtClean="0"/>
              <a:t>c. 480 BC Marble, Early Classical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5690514" y="2742019"/>
            <a:ext cx="1794192" cy="73866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 </a:t>
            </a:r>
            <a:r>
              <a:rPr lang="en-GB" sz="1400" i="1" dirty="0" err="1"/>
              <a:t>Artemision</a:t>
            </a:r>
            <a:r>
              <a:rPr lang="en-GB" sz="1400" i="1" dirty="0"/>
              <a:t> Bronze </a:t>
            </a:r>
            <a:r>
              <a:rPr lang="en-GB" sz="1400" dirty="0" smtClean="0"/>
              <a:t>470-440 BCE, Bronze, High Classical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7294837" y="2744059"/>
            <a:ext cx="1891826" cy="73866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Aphrodite of Knidos </a:t>
            </a:r>
            <a:r>
              <a:rPr lang="en-GB" sz="1400" dirty="0" smtClean="0"/>
              <a:t>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century BC. Marble, High Classical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2394900" y="5993517"/>
            <a:ext cx="1556452" cy="5232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Laocoon</a:t>
            </a:r>
            <a:r>
              <a:rPr lang="en-US" sz="1400" dirty="0" smtClean="0"/>
              <a:t>,</a:t>
            </a:r>
          </a:p>
          <a:p>
            <a:pPr algn="ctr"/>
            <a:r>
              <a:rPr lang="en-US" sz="1400" dirty="0" smtClean="0"/>
              <a:t>Marble, Hellenistic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-1" y="5920355"/>
            <a:ext cx="1970507" cy="954107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Winged Victory of Samothrace, Marble </a:t>
            </a:r>
          </a:p>
          <a:p>
            <a:pPr algn="ctr"/>
            <a:r>
              <a:rPr lang="en-US" sz="1400" dirty="0" smtClean="0"/>
              <a:t>c. 200-190 BC. Hellenistic 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4704035" y="5983689"/>
            <a:ext cx="2590801" cy="5232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GB" sz="1400" dirty="0"/>
              <a:t>Portrait bust of a man, </a:t>
            </a:r>
            <a:endParaRPr lang="en-GB" sz="1400" dirty="0" smtClean="0"/>
          </a:p>
          <a:p>
            <a:pPr algn="ctr" fontAlgn="base"/>
            <a:r>
              <a:rPr lang="en-GB" sz="1400" dirty="0" smtClean="0"/>
              <a:t>1st </a:t>
            </a:r>
            <a:r>
              <a:rPr lang="en-GB" sz="1400" dirty="0"/>
              <a:t>century </a:t>
            </a:r>
            <a:r>
              <a:rPr lang="en-GB" sz="1400" dirty="0" smtClean="0"/>
              <a:t>BC Marble, Roman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54437" y="5983689"/>
            <a:ext cx="1689563" cy="73866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Augustus of Prima Porta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Century AD</a:t>
            </a:r>
          </a:p>
          <a:p>
            <a:pPr algn="ctr"/>
            <a:r>
              <a:rPr lang="en-US" sz="1400" dirty="0" smtClean="0"/>
              <a:t>Roman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4064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911263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7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649099"/>
            <a:ext cx="34290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– </a:t>
            </a:r>
            <a:r>
              <a:rPr lang="en-US" sz="2000" dirty="0" err="1" smtClean="0"/>
              <a:t>Theatron</a:t>
            </a:r>
            <a:r>
              <a:rPr lang="en-US" sz="2000" dirty="0" smtClean="0"/>
              <a:t> – This is where the audience sat. This is where we get out word theatre from. </a:t>
            </a:r>
          </a:p>
          <a:p>
            <a:endParaRPr lang="en-GB" sz="2000" dirty="0" smtClean="0"/>
          </a:p>
          <a:p>
            <a:r>
              <a:rPr lang="en-GB" sz="2000" dirty="0" smtClean="0"/>
              <a:t>2 – Orchestra – This is where the chorus performed. This is where the modern meaning of orchestra comes from. </a:t>
            </a:r>
          </a:p>
          <a:p>
            <a:endParaRPr lang="en-US" sz="2000" dirty="0" smtClean="0"/>
          </a:p>
          <a:p>
            <a:r>
              <a:rPr lang="en-US" sz="2000" dirty="0" smtClean="0"/>
              <a:t>3 – </a:t>
            </a:r>
            <a:r>
              <a:rPr lang="en-US" sz="2000" dirty="0" err="1" smtClean="0"/>
              <a:t>Skene</a:t>
            </a:r>
            <a:r>
              <a:rPr lang="en-US" sz="2000" dirty="0" smtClean="0"/>
              <a:t> – This is the stage upon which the actors performed. </a:t>
            </a:r>
            <a:r>
              <a:rPr lang="en-US" sz="2000" dirty="0" err="1" smtClean="0"/>
              <a:t>Skene</a:t>
            </a:r>
            <a:r>
              <a:rPr lang="en-US" sz="2000" dirty="0" smtClean="0"/>
              <a:t> is where we get the word ‘scene’ from. </a:t>
            </a:r>
          </a:p>
          <a:p>
            <a:endParaRPr lang="en-US" sz="2000" dirty="0" smtClean="0"/>
          </a:p>
          <a:p>
            <a:r>
              <a:rPr lang="en-US" sz="2000" dirty="0" smtClean="0"/>
              <a:t>4 – </a:t>
            </a:r>
            <a:r>
              <a:rPr lang="en-US" sz="2000" dirty="0" err="1" smtClean="0"/>
              <a:t>Parodos</a:t>
            </a:r>
            <a:r>
              <a:rPr lang="en-US" sz="2000" dirty="0" smtClean="0"/>
              <a:t> – This was the players entrance and exit. This is where we get the word parade from. </a:t>
            </a:r>
            <a:endParaRPr lang="en-GB" sz="2000" dirty="0"/>
          </a:p>
        </p:txBody>
      </p:sp>
      <p:pic>
        <p:nvPicPr>
          <p:cNvPr id="3" name="Picture 4" descr="http://www.kvl.cch.kcl.ac.uk/THEATRON/theatres/epidaurus/assets/images/epi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32" y="1676400"/>
            <a:ext cx="533697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3120" y="2949054"/>
            <a:ext cx="38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3120" y="4343400"/>
            <a:ext cx="38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3120" y="5029200"/>
            <a:ext cx="38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4403" y="4769921"/>
            <a:ext cx="38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5709" y="4769921"/>
            <a:ext cx="38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5132" y="6487531"/>
            <a:ext cx="53369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Ground plan of the theatre at </a:t>
            </a:r>
            <a:r>
              <a:rPr lang="en-US" dirty="0" err="1" smtClean="0"/>
              <a:t>Epidauros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95132" y="533400"/>
            <a:ext cx="5336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anatomy of a  Greek theatre…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372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56" y="1430796"/>
            <a:ext cx="496008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52399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And lastly… Corinthian!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2590800" y="813374"/>
            <a:ext cx="954107" cy="52322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Doric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4331749" y="813374"/>
            <a:ext cx="886781" cy="52322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Ionic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546188" y="813374"/>
            <a:ext cx="1708994" cy="52322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Corinthian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052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19200"/>
            <a:ext cx="8153400" cy="424731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1, What were the 4 periods of Ancient Greece we studied?</a:t>
            </a:r>
          </a:p>
          <a:p>
            <a:endParaRPr lang="en-US" dirty="0" smtClean="0"/>
          </a:p>
          <a:p>
            <a:r>
              <a:rPr lang="en-US" dirty="0" smtClean="0"/>
              <a:t>2, Which empire did the Greeks eventually defeat, and roughly when?</a:t>
            </a:r>
          </a:p>
          <a:p>
            <a:endParaRPr lang="en-US" dirty="0" smtClean="0"/>
          </a:p>
          <a:p>
            <a:r>
              <a:rPr lang="en-US" dirty="0" smtClean="0"/>
              <a:t>3, What was the name of the war between Athens and Sparta? Who won?</a:t>
            </a:r>
          </a:p>
          <a:p>
            <a:endParaRPr lang="en-US" dirty="0"/>
          </a:p>
          <a:p>
            <a:r>
              <a:rPr lang="en-US" dirty="0" smtClean="0"/>
              <a:t>4, Who came to power after the Spartans went into decline?</a:t>
            </a:r>
          </a:p>
          <a:p>
            <a:endParaRPr lang="en-US" dirty="0"/>
          </a:p>
          <a:p>
            <a:r>
              <a:rPr lang="en-US" dirty="0" smtClean="0"/>
              <a:t>5, Roughly when was the Roman Republic?</a:t>
            </a:r>
          </a:p>
          <a:p>
            <a:endParaRPr lang="en-US" dirty="0"/>
          </a:p>
          <a:p>
            <a:r>
              <a:rPr lang="en-US" dirty="0" smtClean="0"/>
              <a:t>6, What did Pericles build in Athens during the classical period?</a:t>
            </a:r>
          </a:p>
          <a:p>
            <a:endParaRPr lang="en-US" dirty="0" smtClean="0"/>
          </a:p>
          <a:p>
            <a:r>
              <a:rPr lang="en-US" dirty="0" smtClean="0"/>
              <a:t>7, Name some cultural achievements of the Hellenistic period…</a:t>
            </a:r>
          </a:p>
          <a:p>
            <a:endParaRPr lang="en-US" dirty="0" smtClean="0"/>
          </a:p>
          <a:p>
            <a:r>
              <a:rPr lang="en-US" dirty="0" smtClean="0"/>
              <a:t>8, What did the Roman Empire get many of their early ideas from?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8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2/22/An_Experiment_on_a_Bird_in_an_Air_Pump_by_Joseph_Wright_of_Derby,_1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1367" cy="68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2109" y="152400"/>
            <a:ext cx="3581400" cy="52322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Pictorial Space: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2642582" y="4352738"/>
            <a:ext cx="1981200" cy="92333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Foreshortening </a:t>
            </a:r>
            <a:r>
              <a:rPr lang="en-US" dirty="0"/>
              <a:t>to create a sense of depth.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82" y="2520500"/>
            <a:ext cx="1981200" cy="18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4816" y="1605034"/>
            <a:ext cx="2019300" cy="175432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of light and shade and tonal modelling in order to create a sense of 3D objects in space. 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456009"/>
            <a:ext cx="1905216" cy="192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410200"/>
            <a:ext cx="6425218" cy="92333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Compositional arrangement that leads viewer ‘into’ the painting</a:t>
            </a:r>
            <a:r>
              <a:rPr lang="en-GB" dirty="0" smtClean="0"/>
              <a:t>’. See how the family frame the light portion of the painting to make the contrast between light and dark even greater…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6328" y="152400"/>
            <a:ext cx="2918754" cy="646331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More </a:t>
            </a:r>
            <a:r>
              <a:rPr lang="en-US" dirty="0"/>
              <a:t>detail and ‘focus’ in the foreground of the painting. 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" y="798731"/>
            <a:ext cx="1870451" cy="162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75" y="817781"/>
            <a:ext cx="2208025" cy="244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3417337"/>
            <a:ext cx="1828800" cy="646331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Overlapping of features/objects.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30025"/>
            <a:ext cx="2286000" cy="240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2/22/An_Experiment_on_a_Bird_in_an_Air_Pump_by_Joseph_Wright_of_Derby,_1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1367" cy="68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266700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Picking </a:t>
            </a:r>
            <a:r>
              <a:rPr lang="en-US" sz="2000" dirty="0"/>
              <a:t>out important elements of a narrative or picture.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4648200" cy="370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7999" y="1051927"/>
            <a:ext cx="1972015" cy="40011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dirty="0" smtClean="0"/>
              <a:t>Clarifying </a:t>
            </a:r>
            <a:r>
              <a:rPr lang="en-GB" sz="2000" dirty="0"/>
              <a:t>details.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5562600"/>
            <a:ext cx="3388748" cy="40011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dirty="0" smtClean="0"/>
              <a:t>Creating </a:t>
            </a:r>
            <a:r>
              <a:rPr lang="en-GB" sz="2000" dirty="0"/>
              <a:t>mood or atmosphere.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7274" y="6172200"/>
            <a:ext cx="4953000" cy="40011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Highlighting </a:t>
            </a:r>
            <a:r>
              <a:rPr lang="en-US" sz="2000" dirty="0"/>
              <a:t>the composition of the painting.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47501" y="4789781"/>
            <a:ext cx="3536802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Modifying </a:t>
            </a:r>
            <a:r>
              <a:rPr lang="en-US" dirty="0"/>
              <a:t>the </a:t>
            </a:r>
            <a:r>
              <a:rPr lang="en-US" dirty="0" err="1"/>
              <a:t>colours</a:t>
            </a:r>
            <a:r>
              <a:rPr lang="en-US" dirty="0"/>
              <a:t> of a picture.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45" y="2926798"/>
            <a:ext cx="1828800" cy="186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61682" y="251131"/>
            <a:ext cx="3048000" cy="46166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Light and Tone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79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1050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S. Brearley</dc:creator>
  <cp:lastModifiedBy>Mr S. Brearley</cp:lastModifiedBy>
  <cp:revision>28</cp:revision>
  <dcterms:created xsi:type="dcterms:W3CDTF">2013-03-01T16:16:27Z</dcterms:created>
  <dcterms:modified xsi:type="dcterms:W3CDTF">2014-10-06T11:24:43Z</dcterms:modified>
</cp:coreProperties>
</file>