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0" r:id="rId5"/>
    <p:sldId id="261" r:id="rId6"/>
    <p:sldId id="263" r:id="rId7"/>
    <p:sldId id="258"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FA51D5-BA2E-4CF0-8690-E2FEBB766719}" type="datetimeFigureOut">
              <a:rPr lang="en-GB" smtClean="0"/>
              <a:t>14/09/2014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C3857-2E96-44A8-9ECA-67B23DD76E3F}" type="slidenum">
              <a:rPr lang="en-GB" smtClean="0"/>
              <a:t>‹#›</a:t>
            </a:fld>
            <a:endParaRPr lang="en-GB"/>
          </a:p>
        </p:txBody>
      </p:sp>
    </p:spTree>
    <p:extLst>
      <p:ext uri="{BB962C8B-B14F-4D97-AF65-F5344CB8AC3E}">
        <p14:creationId xmlns:p14="http://schemas.microsoft.com/office/powerpoint/2010/main" val="4224290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FA51D5-BA2E-4CF0-8690-E2FEBB766719}" type="datetimeFigureOut">
              <a:rPr lang="en-GB" smtClean="0"/>
              <a:t>14/09/2014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C3857-2E96-44A8-9ECA-67B23DD76E3F}" type="slidenum">
              <a:rPr lang="en-GB" smtClean="0"/>
              <a:t>‹#›</a:t>
            </a:fld>
            <a:endParaRPr lang="en-GB"/>
          </a:p>
        </p:txBody>
      </p:sp>
    </p:spTree>
    <p:extLst>
      <p:ext uri="{BB962C8B-B14F-4D97-AF65-F5344CB8AC3E}">
        <p14:creationId xmlns:p14="http://schemas.microsoft.com/office/powerpoint/2010/main" val="2589627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FA51D5-BA2E-4CF0-8690-E2FEBB766719}" type="datetimeFigureOut">
              <a:rPr lang="en-GB" smtClean="0"/>
              <a:t>14/09/2014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C3857-2E96-44A8-9ECA-67B23DD76E3F}" type="slidenum">
              <a:rPr lang="en-GB" smtClean="0"/>
              <a:t>‹#›</a:t>
            </a:fld>
            <a:endParaRPr lang="en-GB"/>
          </a:p>
        </p:txBody>
      </p:sp>
    </p:spTree>
    <p:extLst>
      <p:ext uri="{BB962C8B-B14F-4D97-AF65-F5344CB8AC3E}">
        <p14:creationId xmlns:p14="http://schemas.microsoft.com/office/powerpoint/2010/main" val="143982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FA51D5-BA2E-4CF0-8690-E2FEBB766719}" type="datetimeFigureOut">
              <a:rPr lang="en-GB" smtClean="0"/>
              <a:t>14/09/2014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C3857-2E96-44A8-9ECA-67B23DD76E3F}" type="slidenum">
              <a:rPr lang="en-GB" smtClean="0"/>
              <a:t>‹#›</a:t>
            </a:fld>
            <a:endParaRPr lang="en-GB"/>
          </a:p>
        </p:txBody>
      </p:sp>
    </p:spTree>
    <p:extLst>
      <p:ext uri="{BB962C8B-B14F-4D97-AF65-F5344CB8AC3E}">
        <p14:creationId xmlns:p14="http://schemas.microsoft.com/office/powerpoint/2010/main" val="820649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A51D5-BA2E-4CF0-8690-E2FEBB766719}" type="datetimeFigureOut">
              <a:rPr lang="en-GB" smtClean="0"/>
              <a:t>14/09/2014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C3857-2E96-44A8-9ECA-67B23DD76E3F}" type="slidenum">
              <a:rPr lang="en-GB" smtClean="0"/>
              <a:t>‹#›</a:t>
            </a:fld>
            <a:endParaRPr lang="en-GB"/>
          </a:p>
        </p:txBody>
      </p:sp>
    </p:spTree>
    <p:extLst>
      <p:ext uri="{BB962C8B-B14F-4D97-AF65-F5344CB8AC3E}">
        <p14:creationId xmlns:p14="http://schemas.microsoft.com/office/powerpoint/2010/main" val="1000208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1FA51D5-BA2E-4CF0-8690-E2FEBB766719}" type="datetimeFigureOut">
              <a:rPr lang="en-GB" smtClean="0"/>
              <a:t>14/09/2014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1C3857-2E96-44A8-9ECA-67B23DD76E3F}" type="slidenum">
              <a:rPr lang="en-GB" smtClean="0"/>
              <a:t>‹#›</a:t>
            </a:fld>
            <a:endParaRPr lang="en-GB"/>
          </a:p>
        </p:txBody>
      </p:sp>
    </p:spTree>
    <p:extLst>
      <p:ext uri="{BB962C8B-B14F-4D97-AF65-F5344CB8AC3E}">
        <p14:creationId xmlns:p14="http://schemas.microsoft.com/office/powerpoint/2010/main" val="98030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FA51D5-BA2E-4CF0-8690-E2FEBB766719}" type="datetimeFigureOut">
              <a:rPr lang="en-GB" smtClean="0"/>
              <a:t>14/09/2014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1C3857-2E96-44A8-9ECA-67B23DD76E3F}" type="slidenum">
              <a:rPr lang="en-GB" smtClean="0"/>
              <a:t>‹#›</a:t>
            </a:fld>
            <a:endParaRPr lang="en-GB"/>
          </a:p>
        </p:txBody>
      </p:sp>
    </p:spTree>
    <p:extLst>
      <p:ext uri="{BB962C8B-B14F-4D97-AF65-F5344CB8AC3E}">
        <p14:creationId xmlns:p14="http://schemas.microsoft.com/office/powerpoint/2010/main" val="254990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FA51D5-BA2E-4CF0-8690-E2FEBB766719}" type="datetimeFigureOut">
              <a:rPr lang="en-GB" smtClean="0"/>
              <a:t>14/09/2014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1C3857-2E96-44A8-9ECA-67B23DD76E3F}" type="slidenum">
              <a:rPr lang="en-GB" smtClean="0"/>
              <a:t>‹#›</a:t>
            </a:fld>
            <a:endParaRPr lang="en-GB"/>
          </a:p>
        </p:txBody>
      </p:sp>
    </p:spTree>
    <p:extLst>
      <p:ext uri="{BB962C8B-B14F-4D97-AF65-F5344CB8AC3E}">
        <p14:creationId xmlns:p14="http://schemas.microsoft.com/office/powerpoint/2010/main" val="3213183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A51D5-BA2E-4CF0-8690-E2FEBB766719}" type="datetimeFigureOut">
              <a:rPr lang="en-GB" smtClean="0"/>
              <a:t>14/09/2014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1C3857-2E96-44A8-9ECA-67B23DD76E3F}" type="slidenum">
              <a:rPr lang="en-GB" smtClean="0"/>
              <a:t>‹#›</a:t>
            </a:fld>
            <a:endParaRPr lang="en-GB"/>
          </a:p>
        </p:txBody>
      </p:sp>
    </p:spTree>
    <p:extLst>
      <p:ext uri="{BB962C8B-B14F-4D97-AF65-F5344CB8AC3E}">
        <p14:creationId xmlns:p14="http://schemas.microsoft.com/office/powerpoint/2010/main" val="403429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A51D5-BA2E-4CF0-8690-E2FEBB766719}" type="datetimeFigureOut">
              <a:rPr lang="en-GB" smtClean="0"/>
              <a:t>14/09/2014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1C3857-2E96-44A8-9ECA-67B23DD76E3F}" type="slidenum">
              <a:rPr lang="en-GB" smtClean="0"/>
              <a:t>‹#›</a:t>
            </a:fld>
            <a:endParaRPr lang="en-GB"/>
          </a:p>
        </p:txBody>
      </p:sp>
    </p:spTree>
    <p:extLst>
      <p:ext uri="{BB962C8B-B14F-4D97-AF65-F5344CB8AC3E}">
        <p14:creationId xmlns:p14="http://schemas.microsoft.com/office/powerpoint/2010/main" val="2879808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A51D5-BA2E-4CF0-8690-E2FEBB766719}" type="datetimeFigureOut">
              <a:rPr lang="en-GB" smtClean="0"/>
              <a:t>14/09/2014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1C3857-2E96-44A8-9ECA-67B23DD76E3F}" type="slidenum">
              <a:rPr lang="en-GB" smtClean="0"/>
              <a:t>‹#›</a:t>
            </a:fld>
            <a:endParaRPr lang="en-GB"/>
          </a:p>
        </p:txBody>
      </p:sp>
    </p:spTree>
    <p:extLst>
      <p:ext uri="{BB962C8B-B14F-4D97-AF65-F5344CB8AC3E}">
        <p14:creationId xmlns:p14="http://schemas.microsoft.com/office/powerpoint/2010/main" val="1040266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A51D5-BA2E-4CF0-8690-E2FEBB766719}" type="datetimeFigureOut">
              <a:rPr lang="en-GB" smtClean="0"/>
              <a:t>14/09/2014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C3857-2E96-44A8-9ECA-67B23DD76E3F}" type="slidenum">
              <a:rPr lang="en-GB" smtClean="0"/>
              <a:t>‹#›</a:t>
            </a:fld>
            <a:endParaRPr lang="en-GB"/>
          </a:p>
        </p:txBody>
      </p:sp>
    </p:spTree>
    <p:extLst>
      <p:ext uri="{BB962C8B-B14F-4D97-AF65-F5344CB8AC3E}">
        <p14:creationId xmlns:p14="http://schemas.microsoft.com/office/powerpoint/2010/main" val="1183156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dapc1bhkAK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315200" cy="523220"/>
          </a:xfrm>
          <a:prstGeom prst="rect">
            <a:avLst/>
          </a:prstGeom>
          <a:noFill/>
        </p:spPr>
        <p:txBody>
          <a:bodyPr wrap="square" rtlCol="0">
            <a:spAutoFit/>
          </a:bodyPr>
          <a:lstStyle/>
          <a:p>
            <a:pPr algn="ctr"/>
            <a:r>
              <a:rPr lang="en-US" sz="2800" dirty="0" smtClean="0"/>
              <a:t>Roman architecture: new way of doing things?</a:t>
            </a:r>
            <a:endParaRPr lang="en-GB" sz="2800" dirty="0"/>
          </a:p>
        </p:txBody>
      </p:sp>
      <p:sp>
        <p:nvSpPr>
          <p:cNvPr id="3" name="TextBox 2"/>
          <p:cNvSpPr txBox="1"/>
          <p:nvPr/>
        </p:nvSpPr>
        <p:spPr>
          <a:xfrm>
            <a:off x="762000" y="1752600"/>
            <a:ext cx="7696200" cy="2862322"/>
          </a:xfrm>
          <a:prstGeom prst="rect">
            <a:avLst/>
          </a:prstGeom>
          <a:noFill/>
        </p:spPr>
        <p:txBody>
          <a:bodyPr wrap="square" rtlCol="0">
            <a:spAutoFit/>
          </a:bodyPr>
          <a:lstStyle/>
          <a:p>
            <a:r>
              <a:rPr lang="en-US" sz="2000" dirty="0" smtClean="0"/>
              <a:t>We’re about to watch a video (with terrible sound…apologies) which outlines some of the key differences between Greek and Roman architecture. </a:t>
            </a:r>
          </a:p>
          <a:p>
            <a:endParaRPr lang="en-US" sz="2000" dirty="0"/>
          </a:p>
          <a:p>
            <a:r>
              <a:rPr lang="en-US" sz="2000" dirty="0" smtClean="0"/>
              <a:t>Make notes on:</a:t>
            </a:r>
          </a:p>
          <a:p>
            <a:endParaRPr lang="en-US" sz="2000" dirty="0"/>
          </a:p>
          <a:p>
            <a:r>
              <a:rPr lang="en-US" sz="2000" b="1" dirty="0" smtClean="0"/>
              <a:t>Key developments </a:t>
            </a:r>
            <a:r>
              <a:rPr lang="en-US" sz="2000" dirty="0" smtClean="0"/>
              <a:t>and </a:t>
            </a:r>
            <a:r>
              <a:rPr lang="en-US" sz="2000" b="1" dirty="0"/>
              <a:t>s</a:t>
            </a:r>
            <a:r>
              <a:rPr lang="en-US" sz="2000" b="1" dirty="0" smtClean="0"/>
              <a:t>pecific buildings </a:t>
            </a:r>
            <a:r>
              <a:rPr lang="en-US" sz="2000" dirty="0" smtClean="0"/>
              <a:t>which </a:t>
            </a:r>
            <a:r>
              <a:rPr lang="en-US" sz="2000" dirty="0" err="1" smtClean="0"/>
              <a:t>utilise</a:t>
            </a:r>
            <a:r>
              <a:rPr lang="en-US" sz="2000" dirty="0" smtClean="0"/>
              <a:t> these. Think about the way in which materials of construction and design helps to fulfil the intended function of the architecture.  </a:t>
            </a:r>
            <a:endParaRPr lang="en-GB" sz="2000" dirty="0"/>
          </a:p>
        </p:txBody>
      </p:sp>
    </p:spTree>
    <p:extLst>
      <p:ext uri="{BB962C8B-B14F-4D97-AF65-F5344CB8AC3E}">
        <p14:creationId xmlns:p14="http://schemas.microsoft.com/office/powerpoint/2010/main" val="3151105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133600"/>
            <a:ext cx="5029200" cy="646331"/>
          </a:xfrm>
          <a:prstGeom prst="rect">
            <a:avLst/>
          </a:prstGeom>
        </p:spPr>
        <p:txBody>
          <a:bodyPr wrap="square">
            <a:spAutoFit/>
          </a:bodyPr>
          <a:lstStyle/>
          <a:p>
            <a:pPr algn="ctr"/>
            <a:r>
              <a:rPr lang="en-GB" dirty="0" smtClean="0">
                <a:hlinkClick r:id="rId2"/>
              </a:rPr>
              <a:t>https://www.youtube.com/watch?v=dapc1bhkAKE</a:t>
            </a:r>
            <a:endParaRPr lang="en-GB" dirty="0" smtClean="0"/>
          </a:p>
          <a:p>
            <a:pPr algn="ctr"/>
            <a:r>
              <a:rPr lang="en-US" dirty="0" smtClean="0"/>
              <a:t>C. 13:12 – 15:30</a:t>
            </a:r>
            <a:endParaRPr lang="en-GB" dirty="0"/>
          </a:p>
        </p:txBody>
      </p:sp>
      <p:sp>
        <p:nvSpPr>
          <p:cNvPr id="3" name="TextBox 2"/>
          <p:cNvSpPr txBox="1"/>
          <p:nvPr/>
        </p:nvSpPr>
        <p:spPr>
          <a:xfrm>
            <a:off x="457200" y="381000"/>
            <a:ext cx="8458200" cy="1384995"/>
          </a:xfrm>
          <a:prstGeom prst="rect">
            <a:avLst/>
          </a:prstGeom>
          <a:noFill/>
        </p:spPr>
        <p:txBody>
          <a:bodyPr wrap="square" rtlCol="0">
            <a:spAutoFit/>
          </a:bodyPr>
          <a:lstStyle/>
          <a:p>
            <a:pPr algn="ctr"/>
            <a:r>
              <a:rPr lang="en-US" sz="2800" dirty="0" smtClean="0"/>
              <a:t>A quick clip on the making of concrete, from an interesting documentary on the making of a Roman bath house…in case you’re interested in watching it later... </a:t>
            </a:r>
            <a:endParaRPr lang="en-GB" sz="2800" dirty="0"/>
          </a:p>
        </p:txBody>
      </p:sp>
    </p:spTree>
    <p:extLst>
      <p:ext uri="{BB962C8B-B14F-4D97-AF65-F5344CB8AC3E}">
        <p14:creationId xmlns:p14="http://schemas.microsoft.com/office/powerpoint/2010/main" val="782995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7924800" cy="400110"/>
          </a:xfrm>
          <a:prstGeom prst="rect">
            <a:avLst/>
          </a:prstGeom>
          <a:noFill/>
        </p:spPr>
        <p:txBody>
          <a:bodyPr wrap="square" rtlCol="0">
            <a:spAutoFit/>
          </a:bodyPr>
          <a:lstStyle/>
          <a:p>
            <a:pPr algn="ctr"/>
            <a:r>
              <a:rPr lang="en-US" sz="2000" dirty="0" smtClean="0"/>
              <a:t>Hart 1: Visual Analysis and Interpretation.</a:t>
            </a:r>
            <a:endParaRPr lang="en-GB" sz="2000" dirty="0"/>
          </a:p>
        </p:txBody>
      </p:sp>
      <p:sp>
        <p:nvSpPr>
          <p:cNvPr id="3" name="TextBox 2"/>
          <p:cNvSpPr txBox="1"/>
          <p:nvPr/>
        </p:nvSpPr>
        <p:spPr>
          <a:xfrm>
            <a:off x="381000" y="762000"/>
            <a:ext cx="8229600" cy="5940088"/>
          </a:xfrm>
          <a:prstGeom prst="rect">
            <a:avLst/>
          </a:prstGeom>
          <a:noFill/>
        </p:spPr>
        <p:txBody>
          <a:bodyPr wrap="square" rtlCol="0">
            <a:spAutoFit/>
          </a:bodyPr>
          <a:lstStyle/>
          <a:p>
            <a:r>
              <a:rPr lang="en-US" sz="2000" dirty="0" smtClean="0"/>
              <a:t>A quick reminder of what you need to know about this paper:</a:t>
            </a:r>
          </a:p>
          <a:p>
            <a:endParaRPr lang="en-US" sz="2000" dirty="0"/>
          </a:p>
          <a:p>
            <a:pPr marL="285750" indent="-285750">
              <a:buFont typeface="Arial" panose="020B0604020202020204" pitchFamily="34" charset="0"/>
              <a:buChar char="•"/>
            </a:pPr>
            <a:r>
              <a:rPr lang="en-US" sz="2000" dirty="0" smtClean="0"/>
              <a:t>It is not a paper that tests your knowledge, but rather your ability to look at and comment on an aspect of art or architecture, have some idea of how the artwork </a:t>
            </a:r>
            <a:r>
              <a:rPr lang="en-US" sz="2000" u="sng" dirty="0" smtClean="0"/>
              <a:t>WORKS</a:t>
            </a:r>
            <a:r>
              <a:rPr lang="en-US" sz="2000" dirty="0" smtClean="0"/>
              <a:t> and make </a:t>
            </a:r>
            <a:r>
              <a:rPr lang="en-US" sz="2000" b="1" dirty="0" smtClean="0"/>
              <a:t>meaningful observations </a:t>
            </a:r>
            <a:r>
              <a:rPr lang="en-US" sz="2000" dirty="0" smtClean="0"/>
              <a:t>with </a:t>
            </a:r>
            <a:r>
              <a:rPr lang="en-US" sz="2000" b="1" dirty="0" smtClean="0"/>
              <a:t>subject specific vocabulary</a:t>
            </a:r>
            <a:r>
              <a:rPr lang="en-US" sz="2000" dirty="0" smtClean="0"/>
              <a:t> that allow you to answer the question. </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(Your glossary will be very useful to this…add to it and LEARN THE WORDS!)</a:t>
            </a: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The examples you will be given in a separate booklet (one picture, one piece of sculpture and one piece of architecture) are not necessarily ones you will ever have looked at. They could be ANYTHING at all. The trick is to look carefully and comment only on what you can see…background knowledge is not given any marks at all.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Each question is worth 20 marks…that means that you need to make roughly 20 observations or separate points about a work of art that are relevant to the question you have been asked in order to get full marks!</a:t>
            </a:r>
            <a:endParaRPr lang="en-US" sz="2000" dirty="0"/>
          </a:p>
        </p:txBody>
      </p:sp>
    </p:spTree>
    <p:extLst>
      <p:ext uri="{BB962C8B-B14F-4D97-AF65-F5344CB8AC3E}">
        <p14:creationId xmlns:p14="http://schemas.microsoft.com/office/powerpoint/2010/main" val="1295436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7" y="3048000"/>
            <a:ext cx="5287329" cy="2033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99" y="26775"/>
            <a:ext cx="5132173" cy="3075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56" y="4950628"/>
            <a:ext cx="5105400" cy="1907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descr="http://media.kunst-fuer-alle.de/img/41/m/41_0046019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0"/>
            <a:ext cx="2383410" cy="302122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www.tate.org.uk/art/images/work/T/T13/T13296_10.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36080" y="2971853"/>
            <a:ext cx="2541250" cy="1902628"/>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www.e-architect.co.uk/images/jpgs/london/royal_courts_justice_nw030809_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6582" y="4800600"/>
            <a:ext cx="2980245" cy="1983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22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65093"/>
            <a:ext cx="8001000" cy="954107"/>
          </a:xfrm>
          <a:prstGeom prst="rect">
            <a:avLst/>
          </a:prstGeom>
          <a:noFill/>
        </p:spPr>
        <p:txBody>
          <a:bodyPr wrap="square" rtlCol="0">
            <a:spAutoFit/>
          </a:bodyPr>
          <a:lstStyle/>
          <a:p>
            <a:pPr algn="ctr"/>
            <a:r>
              <a:rPr lang="en-US" sz="2800" dirty="0" err="1" smtClean="0"/>
              <a:t>Analyse</a:t>
            </a:r>
            <a:r>
              <a:rPr lang="en-US" sz="2800" dirty="0" smtClean="0"/>
              <a:t> the composition of this building and consider how the architectural features express its importance:</a:t>
            </a:r>
            <a:endParaRPr lang="en-GB" sz="2800" dirty="0"/>
          </a:p>
        </p:txBody>
      </p:sp>
      <p:sp>
        <p:nvSpPr>
          <p:cNvPr id="4" name="TextBox 3"/>
          <p:cNvSpPr txBox="1"/>
          <p:nvPr/>
        </p:nvSpPr>
        <p:spPr>
          <a:xfrm>
            <a:off x="141514" y="1828800"/>
            <a:ext cx="8610600" cy="1323439"/>
          </a:xfrm>
          <a:prstGeom prst="rect">
            <a:avLst/>
          </a:prstGeom>
          <a:noFill/>
        </p:spPr>
        <p:txBody>
          <a:bodyPr wrap="square" rtlCol="0">
            <a:spAutoFit/>
          </a:bodyPr>
          <a:lstStyle/>
          <a:p>
            <a:r>
              <a:rPr lang="en-US" sz="2000" dirty="0" smtClean="0"/>
              <a:t>This is one of the kinds of question you may get in Hart 1 – visual analysis and interpretation. This paper asks you to use your eyes and your words (precise and subject specific vocab is crucial) to accurately describe and interpret what you see and answer the question. </a:t>
            </a:r>
            <a:endParaRPr lang="en-GB" sz="2000" dirty="0"/>
          </a:p>
        </p:txBody>
      </p:sp>
      <p:sp>
        <p:nvSpPr>
          <p:cNvPr id="5" name="TextBox 4"/>
          <p:cNvSpPr txBox="1"/>
          <p:nvPr/>
        </p:nvSpPr>
        <p:spPr>
          <a:xfrm>
            <a:off x="304800" y="3429000"/>
            <a:ext cx="5497286" cy="1015663"/>
          </a:xfrm>
          <a:prstGeom prst="rect">
            <a:avLst/>
          </a:prstGeom>
          <a:noFill/>
        </p:spPr>
        <p:txBody>
          <a:bodyPr wrap="square" rtlCol="0">
            <a:spAutoFit/>
          </a:bodyPr>
          <a:lstStyle/>
          <a:p>
            <a:r>
              <a:rPr lang="en-US" sz="2000" dirty="0" smtClean="0"/>
              <a:t>What do you notice about the question? </a:t>
            </a:r>
          </a:p>
          <a:p>
            <a:r>
              <a:rPr lang="en-US" sz="2000" dirty="0" smtClean="0"/>
              <a:t>How many parts does it have to it? </a:t>
            </a:r>
          </a:p>
          <a:p>
            <a:r>
              <a:rPr lang="en-US" sz="2000" dirty="0" smtClean="0"/>
              <a:t>What does the question actually want you to do? </a:t>
            </a:r>
            <a:endParaRPr lang="en-GB" sz="2000" dirty="0"/>
          </a:p>
        </p:txBody>
      </p:sp>
      <p:sp>
        <p:nvSpPr>
          <p:cNvPr id="7" name="TextBox 6"/>
          <p:cNvSpPr txBox="1"/>
          <p:nvPr/>
        </p:nvSpPr>
        <p:spPr>
          <a:xfrm>
            <a:off x="304800" y="4800600"/>
            <a:ext cx="8447314" cy="1323439"/>
          </a:xfrm>
          <a:prstGeom prst="rect">
            <a:avLst/>
          </a:prstGeom>
          <a:noFill/>
        </p:spPr>
        <p:txBody>
          <a:bodyPr wrap="square" rtlCol="0">
            <a:spAutoFit/>
          </a:bodyPr>
          <a:lstStyle/>
          <a:p>
            <a:r>
              <a:rPr lang="en-US" sz="2000" dirty="0" smtClean="0"/>
              <a:t>What would you have to do to </a:t>
            </a:r>
            <a:r>
              <a:rPr lang="en-US" sz="2000" dirty="0" err="1" smtClean="0"/>
              <a:t>analyse</a:t>
            </a:r>
            <a:r>
              <a:rPr lang="en-US" sz="2000" dirty="0" smtClean="0"/>
              <a:t> the composition of the building?</a:t>
            </a:r>
          </a:p>
          <a:p>
            <a:endParaRPr lang="en-US" sz="2000" dirty="0"/>
          </a:p>
          <a:p>
            <a:r>
              <a:rPr lang="en-US" sz="2000" dirty="0" smtClean="0"/>
              <a:t>What does ‘consider how the architectural features express its importance’ actually mean?</a:t>
            </a:r>
            <a:endParaRPr lang="en-GB" sz="2000" dirty="0"/>
          </a:p>
        </p:txBody>
      </p:sp>
      <p:sp>
        <p:nvSpPr>
          <p:cNvPr id="9" name="TextBox 8"/>
          <p:cNvSpPr txBox="1"/>
          <p:nvPr/>
        </p:nvSpPr>
        <p:spPr>
          <a:xfrm>
            <a:off x="457200" y="265092"/>
            <a:ext cx="8501743" cy="954107"/>
          </a:xfrm>
          <a:prstGeom prst="rect">
            <a:avLst/>
          </a:prstGeom>
          <a:solidFill>
            <a:schemeClr val="bg1"/>
          </a:solidFill>
        </p:spPr>
        <p:txBody>
          <a:bodyPr wrap="square" rtlCol="0">
            <a:spAutoFit/>
          </a:bodyPr>
          <a:lstStyle/>
          <a:p>
            <a:pPr algn="ctr"/>
            <a:r>
              <a:rPr lang="en-US" sz="2800" b="1" dirty="0" err="1" smtClean="0"/>
              <a:t>Analyse</a:t>
            </a:r>
            <a:r>
              <a:rPr lang="en-US" sz="2800" b="1" dirty="0" smtClean="0"/>
              <a:t> the composition </a:t>
            </a:r>
            <a:r>
              <a:rPr lang="en-US" sz="2800" dirty="0" smtClean="0"/>
              <a:t>of this building and </a:t>
            </a:r>
            <a:r>
              <a:rPr lang="en-US" sz="2800" b="1" dirty="0" smtClean="0"/>
              <a:t>consider how the architectural features express its importance</a:t>
            </a:r>
            <a:r>
              <a:rPr lang="en-US" sz="2800" dirty="0" smtClean="0"/>
              <a:t>:</a:t>
            </a:r>
            <a:endParaRPr lang="en-GB" sz="2800" dirty="0"/>
          </a:p>
        </p:txBody>
      </p:sp>
    </p:spTree>
    <p:extLst>
      <p:ext uri="{BB962C8B-B14F-4D97-AF65-F5344CB8AC3E}">
        <p14:creationId xmlns:p14="http://schemas.microsoft.com/office/powerpoint/2010/main" val="388330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oneonta.edu/faculty/farberas/arth/Images/109images/greek_archaic_classical/parthenon/parthen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128" y="1600200"/>
            <a:ext cx="4288972" cy="25019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09600" y="265093"/>
            <a:ext cx="8001000" cy="954107"/>
          </a:xfrm>
          <a:prstGeom prst="rect">
            <a:avLst/>
          </a:prstGeom>
          <a:noFill/>
        </p:spPr>
        <p:txBody>
          <a:bodyPr wrap="square" rtlCol="0">
            <a:spAutoFit/>
          </a:bodyPr>
          <a:lstStyle/>
          <a:p>
            <a:pPr algn="ctr"/>
            <a:r>
              <a:rPr lang="en-US" sz="2800" dirty="0" err="1" smtClean="0"/>
              <a:t>Analyse</a:t>
            </a:r>
            <a:r>
              <a:rPr lang="en-US" sz="2800" dirty="0" smtClean="0"/>
              <a:t> the composition of this building and consider how the architectural features express its importance:</a:t>
            </a:r>
            <a:endParaRPr lang="en-GB" sz="2800" dirty="0"/>
          </a:p>
        </p:txBody>
      </p:sp>
      <p:sp>
        <p:nvSpPr>
          <p:cNvPr id="4" name="TextBox 3"/>
          <p:cNvSpPr txBox="1"/>
          <p:nvPr/>
        </p:nvSpPr>
        <p:spPr>
          <a:xfrm>
            <a:off x="457200" y="4648200"/>
            <a:ext cx="8294914" cy="1815882"/>
          </a:xfrm>
          <a:prstGeom prst="rect">
            <a:avLst/>
          </a:prstGeom>
          <a:noFill/>
        </p:spPr>
        <p:txBody>
          <a:bodyPr wrap="square" rtlCol="0">
            <a:spAutoFit/>
          </a:bodyPr>
          <a:lstStyle/>
          <a:p>
            <a:r>
              <a:rPr lang="en-US" sz="2800" dirty="0" smtClean="0"/>
              <a:t>In groups of 4, annotate the A3 sheets of the Parthenon with as many details as you can which help answer the question. If you finish before another group, try and have a go at the Pantheon on </a:t>
            </a:r>
            <a:r>
              <a:rPr lang="en-US" sz="2800" smtClean="0"/>
              <a:t>the other side.  </a:t>
            </a:r>
            <a:endParaRPr lang="en-GB" sz="2800" dirty="0"/>
          </a:p>
        </p:txBody>
      </p:sp>
      <p:pic>
        <p:nvPicPr>
          <p:cNvPr id="1026" name="Picture 2" descr="http://romeonsegway.com/wp-content/plugins/widgetkit/cache/gallery/738/Pantheon-day-rome-on-segway-26234d1ac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8329" y="1600199"/>
            <a:ext cx="4146007" cy="2501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389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3914" y="533400"/>
            <a:ext cx="8392886" cy="3785652"/>
          </a:xfrm>
          <a:prstGeom prst="rect">
            <a:avLst/>
          </a:prstGeom>
          <a:noFill/>
        </p:spPr>
        <p:txBody>
          <a:bodyPr wrap="square" rtlCol="0">
            <a:spAutoFit/>
          </a:bodyPr>
          <a:lstStyle/>
          <a:p>
            <a:r>
              <a:rPr lang="en-US" sz="2400" dirty="0" smtClean="0"/>
              <a:t>What observations did we make?</a:t>
            </a:r>
          </a:p>
          <a:p>
            <a:endParaRPr lang="en-US" sz="2400" dirty="0"/>
          </a:p>
          <a:p>
            <a:r>
              <a:rPr lang="en-US" sz="2400" dirty="0" smtClean="0"/>
              <a:t>Did we stick to the question?</a:t>
            </a:r>
          </a:p>
          <a:p>
            <a:endParaRPr lang="en-US" sz="2400" dirty="0"/>
          </a:p>
          <a:p>
            <a:r>
              <a:rPr lang="en-US" sz="2400" dirty="0" smtClean="0"/>
              <a:t>Did we use any subject specific vocabulary?</a:t>
            </a:r>
          </a:p>
          <a:p>
            <a:endParaRPr lang="en-US" sz="2400" dirty="0"/>
          </a:p>
          <a:p>
            <a:r>
              <a:rPr lang="en-US" sz="2400" dirty="0" smtClean="0"/>
              <a:t>Did you justify your observations?</a:t>
            </a:r>
          </a:p>
          <a:p>
            <a:endParaRPr lang="en-US" sz="2400" dirty="0"/>
          </a:p>
          <a:p>
            <a:r>
              <a:rPr lang="en-US" sz="2400" dirty="0" smtClean="0"/>
              <a:t>Did you include any contextual or historical knowledge that is not relevant?</a:t>
            </a:r>
            <a:endParaRPr lang="en-GB" sz="2400" dirty="0"/>
          </a:p>
        </p:txBody>
      </p:sp>
    </p:spTree>
    <p:extLst>
      <p:ext uri="{BB962C8B-B14F-4D97-AF65-F5344CB8AC3E}">
        <p14:creationId xmlns:p14="http://schemas.microsoft.com/office/powerpoint/2010/main" val="2045653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7200"/>
            <a:ext cx="8153400" cy="5016758"/>
          </a:xfrm>
          <a:prstGeom prst="rect">
            <a:avLst/>
          </a:prstGeom>
          <a:noFill/>
        </p:spPr>
        <p:txBody>
          <a:bodyPr wrap="square" rtlCol="0">
            <a:spAutoFit/>
          </a:bodyPr>
          <a:lstStyle/>
          <a:p>
            <a:r>
              <a:rPr lang="en-US" sz="2000" dirty="0" smtClean="0"/>
              <a:t>Part of an answer for the </a:t>
            </a:r>
            <a:r>
              <a:rPr lang="en-US" sz="2000" b="1" dirty="0" smtClean="0"/>
              <a:t>Pantheon</a:t>
            </a:r>
            <a:r>
              <a:rPr lang="en-US" sz="2000" dirty="0" smtClean="0"/>
              <a:t>, which I rustled up earlier…and then finished as I </a:t>
            </a:r>
            <a:r>
              <a:rPr lang="en-US" sz="2000" dirty="0" err="1" smtClean="0"/>
              <a:t>realised</a:t>
            </a:r>
            <a:r>
              <a:rPr lang="en-US" sz="2000" dirty="0" smtClean="0"/>
              <a:t> it is not a building you could ever really be given…there isn’t that much to say about the exterior without more of the original exterior being there!</a:t>
            </a:r>
          </a:p>
          <a:p>
            <a:endParaRPr lang="en-US" sz="2000" dirty="0"/>
          </a:p>
          <a:p>
            <a:r>
              <a:rPr lang="en-US" sz="2000" dirty="0" smtClean="0"/>
              <a:t>Look at the style, use of vocab throughout and absence of historical context. </a:t>
            </a:r>
          </a:p>
          <a:p>
            <a:endParaRPr lang="en-US" sz="2000" dirty="0"/>
          </a:p>
          <a:p>
            <a:r>
              <a:rPr lang="en-US" sz="2000" dirty="0" smtClean="0"/>
              <a:t>The building  has a projecting Greek temple-front portico in front of the main portion of the building. An even, and therefore symmetrical  number of </a:t>
            </a:r>
            <a:r>
              <a:rPr lang="en-US" sz="2000" dirty="0"/>
              <a:t>C</a:t>
            </a:r>
            <a:r>
              <a:rPr lang="en-US" sz="2000" dirty="0" smtClean="0"/>
              <a:t>orinthian columns support the entablature, frieze and pediment, which alludes both to the building’s importance and its religious function. The frieze, free from any sculptural motifs, blunts the vertical thrust of the columns and supports the pediment and tympanum above, which in turn taper out horizontally to diminish the horizontal thrust of the portico. The uniformity of the columns, combined with their size, as well as the surface decoration and size of the pediment, likewise create  a sense of grandeur.  </a:t>
            </a:r>
            <a:endParaRPr lang="en-US" sz="2000" dirty="0"/>
          </a:p>
        </p:txBody>
      </p:sp>
      <p:sp>
        <p:nvSpPr>
          <p:cNvPr id="4" name="TextBox 3"/>
          <p:cNvSpPr txBox="1"/>
          <p:nvPr/>
        </p:nvSpPr>
        <p:spPr>
          <a:xfrm>
            <a:off x="381000" y="5638800"/>
            <a:ext cx="7924800" cy="1015663"/>
          </a:xfrm>
          <a:prstGeom prst="rect">
            <a:avLst/>
          </a:prstGeom>
          <a:noFill/>
        </p:spPr>
        <p:txBody>
          <a:bodyPr wrap="square" rtlCol="0">
            <a:spAutoFit/>
          </a:bodyPr>
          <a:lstStyle/>
          <a:p>
            <a:r>
              <a:rPr lang="en-US" sz="2000" dirty="0" smtClean="0"/>
              <a:t>I am not expecting this from you yet, so do not panic…the trick is to think about new words as they come up and what different features of architecture and compositional arrangements are there for!</a:t>
            </a:r>
            <a:endParaRPr lang="en-GB" sz="2000" dirty="0"/>
          </a:p>
        </p:txBody>
      </p:sp>
    </p:spTree>
    <p:extLst>
      <p:ext uri="{BB962C8B-B14F-4D97-AF65-F5344CB8AC3E}">
        <p14:creationId xmlns:p14="http://schemas.microsoft.com/office/powerpoint/2010/main" val="359637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229600" cy="2677656"/>
          </a:xfrm>
          <a:prstGeom prst="rect">
            <a:avLst/>
          </a:prstGeom>
          <a:noFill/>
        </p:spPr>
        <p:txBody>
          <a:bodyPr wrap="square" rtlCol="0">
            <a:spAutoFit/>
          </a:bodyPr>
          <a:lstStyle/>
          <a:p>
            <a:r>
              <a:rPr lang="en-US" sz="2400" dirty="0" smtClean="0"/>
              <a:t>Homework:</a:t>
            </a:r>
          </a:p>
          <a:p>
            <a:endParaRPr lang="en-US" sz="2400" dirty="0"/>
          </a:p>
          <a:p>
            <a:r>
              <a:rPr lang="en-US" sz="2400" dirty="0" smtClean="0"/>
              <a:t>Take a photo of your labeled A3 sheets and use it (along with your handouts from last lesson) to try and write a paragraph which would answer the question. In the real exam you will get roughly one mark per observation that you make and explain…I am looking for ten in your paragraphs, but any more will impress.   </a:t>
            </a:r>
            <a:endParaRPr lang="en-GB" sz="2400" dirty="0"/>
          </a:p>
        </p:txBody>
      </p:sp>
      <p:sp>
        <p:nvSpPr>
          <p:cNvPr id="3" name="TextBox 2"/>
          <p:cNvSpPr txBox="1"/>
          <p:nvPr/>
        </p:nvSpPr>
        <p:spPr>
          <a:xfrm>
            <a:off x="495300" y="3886200"/>
            <a:ext cx="8001000" cy="1384995"/>
          </a:xfrm>
          <a:prstGeom prst="rect">
            <a:avLst/>
          </a:prstGeom>
          <a:noFill/>
        </p:spPr>
        <p:txBody>
          <a:bodyPr wrap="square" rtlCol="0">
            <a:spAutoFit/>
          </a:bodyPr>
          <a:lstStyle/>
          <a:p>
            <a:pPr algn="ctr"/>
            <a:r>
              <a:rPr lang="en-US" sz="2800" dirty="0" err="1" smtClean="0"/>
              <a:t>Analyse</a:t>
            </a:r>
            <a:r>
              <a:rPr lang="en-US" sz="2800" dirty="0" smtClean="0"/>
              <a:t> the composition of this building and consider how the architectural features </a:t>
            </a:r>
            <a:r>
              <a:rPr lang="en-US" sz="2800" dirty="0" smtClean="0"/>
              <a:t>of the </a:t>
            </a:r>
            <a:r>
              <a:rPr lang="en-US" sz="2800" dirty="0"/>
              <a:t>P</a:t>
            </a:r>
            <a:r>
              <a:rPr lang="en-US" sz="2800" dirty="0" smtClean="0"/>
              <a:t>arthenon express </a:t>
            </a:r>
            <a:r>
              <a:rPr lang="en-US" sz="2800" dirty="0" smtClean="0"/>
              <a:t>its importance:</a:t>
            </a:r>
            <a:endParaRPr lang="en-GB" sz="2800" dirty="0"/>
          </a:p>
        </p:txBody>
      </p:sp>
    </p:spTree>
    <p:extLst>
      <p:ext uri="{BB962C8B-B14F-4D97-AF65-F5344CB8AC3E}">
        <p14:creationId xmlns:p14="http://schemas.microsoft.com/office/powerpoint/2010/main" val="290209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7715</TotalTime>
  <Words>838</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dc:creator>
  <cp:lastModifiedBy>Sam</cp:lastModifiedBy>
  <cp:revision>17</cp:revision>
  <dcterms:created xsi:type="dcterms:W3CDTF">2014-08-30T09:34:04Z</dcterms:created>
  <dcterms:modified xsi:type="dcterms:W3CDTF">2014-09-14T12:40:24Z</dcterms:modified>
</cp:coreProperties>
</file>